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59" r:id="rId6"/>
    <p:sldId id="260"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EEF069A-ED37-4CE3-8D9F-08F0C84FBB04}" type="datetimeFigureOut">
              <a:rPr lang="en-US" smtClean="0"/>
              <a:pPr/>
              <a:t>9/7/2009</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44B7AEA1-96D8-435B-B7C3-686733B56786}"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F069A-ED37-4CE3-8D9F-08F0C84FBB04}" type="datetimeFigureOut">
              <a:rPr lang="en-US" smtClean="0"/>
              <a:pPr/>
              <a:t>9/7/2009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F069A-ED37-4CE3-8D9F-08F0C84FBB04}" type="datetimeFigureOut">
              <a:rPr lang="en-US" smtClean="0"/>
              <a:pPr/>
              <a:t>9/7/2009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EEF069A-ED37-4CE3-8D9F-08F0C84FBB04}" type="datetimeFigureOut">
              <a:rPr lang="en-US" smtClean="0"/>
              <a:pPr/>
              <a:t>9/7/2009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EEF069A-ED37-4CE3-8D9F-08F0C84FBB04}" type="datetimeFigureOut">
              <a:rPr lang="en-US" smtClean="0"/>
              <a:pPr/>
              <a:t>9/7/2009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44B7AEA1-96D8-435B-B7C3-686733B56786}"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EF069A-ED37-4CE3-8D9F-08F0C84FBB04}" type="datetimeFigureOut">
              <a:rPr lang="en-US" smtClean="0"/>
              <a:pPr/>
              <a:t>9/7/2009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EEF069A-ED37-4CE3-8D9F-08F0C84FBB04}" type="datetimeFigureOut">
              <a:rPr lang="en-US" smtClean="0"/>
              <a:pPr/>
              <a:t>9/7/2009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EF069A-ED37-4CE3-8D9F-08F0C84FBB04}" type="datetimeFigureOut">
              <a:rPr lang="en-US" smtClean="0"/>
              <a:pPr/>
              <a:t>9/7/2009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EF069A-ED37-4CE3-8D9F-08F0C84FBB04}" type="datetimeFigureOut">
              <a:rPr lang="en-US" smtClean="0"/>
              <a:pPr/>
              <a:t>9/7/2009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EEF069A-ED37-4CE3-8D9F-08F0C84FBB04}" type="datetimeFigureOut">
              <a:rPr lang="en-US" smtClean="0"/>
              <a:pPr/>
              <a:t>9/7/2009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44B7AEA1-96D8-435B-B7C3-686733B5678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EEF069A-ED37-4CE3-8D9F-08F0C84FBB04}" type="datetimeFigureOut">
              <a:rPr lang="en-US" smtClean="0"/>
              <a:pPr/>
              <a:t>9/7/2009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44B7AEA1-96D8-435B-B7C3-686733B56786}"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EEF069A-ED37-4CE3-8D9F-08F0C84FBB04}" type="datetimeFigureOut">
              <a:rPr lang="en-US" smtClean="0"/>
              <a:pPr/>
              <a:t>9/7/2009</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4B7AEA1-96D8-435B-B7C3-686733B56786}" type="slidenum">
              <a:rPr lang="en-NZ" smtClean="0"/>
              <a:pPr/>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images.google.co.nz/imgres?imgurl=http://www.greatlakestheater.org/season/images/crucible.jpg&amp;imgrefurl=http://royberkinfo.blogspot.com/2008/04/crucible.html&amp;usg=__IDSJE_COo5lO7zaOs2gdL642CoQ=&amp;h=400&amp;w=533&amp;sz=34&amp;hl=en&amp;start=4&amp;tbnid=-HDaIGW11jeQ0M:&amp;tbnh=99&amp;tbnw=132&amp;prev=/images?q=the+crucible&amp;gbv=2&amp;hl=en" TargetMode="External"/><Relationship Id="rId13"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4.jpeg"/><Relationship Id="rId12" Type="http://schemas.openxmlformats.org/officeDocument/2006/relationships/hyperlink" Target="http://images.google.co.nz/imgres?imgurl=http://www.filmreference.com/images/sjff_03_img1043.jpg&amp;imgrefurl=http://www.filmreference.com/Actors-and-Actresses-Da-Ea/Day-Lewis-Daniel.html&amp;usg=__Yl0xXkZOp6EFust6yW48aDHE1-Y=&amp;h=392&amp;w=517&amp;sz=31&amp;hl=en&amp;start=7&amp;tbnid=RORSrypl2-HmzM:&amp;tbnh=99&amp;tbnw=131&amp;prev=/images?q=the+crucible&amp;gbv=2&amp;hl=en" TargetMode="External"/><Relationship Id="rId17" Type="http://schemas.openxmlformats.org/officeDocument/2006/relationships/image" Target="../media/image9.jpeg"/><Relationship Id="rId2" Type="http://schemas.openxmlformats.org/officeDocument/2006/relationships/hyperlink" Target="http://images.google.co.nz/imgres?imgurl=http://www.impawards.com/1996/posters/crucible.jpg&amp;imgrefurl=http://www.impawards.com/1996/crucible.html&amp;usg=__ndDTnBjpeUg-V4YxCrvWo45Yn3w=&amp;h=600&amp;w=437&amp;sz=35&amp;hl=en&amp;start=3&amp;tbnid=8CxMpHCnBTLIHM:&amp;tbnh=135&amp;tbnw=98&amp;prev=/images?q=the+crucible&amp;gbv=2&amp;hl=en" TargetMode="External"/><Relationship Id="rId16" Type="http://schemas.openxmlformats.org/officeDocument/2006/relationships/hyperlink" Target="http://images.google.co.nz/imgres?imgurl=http://image.guim.co.uk/Guardian/arts/gallery/2008/mar/20/1/GD6647819@THE-CRUCIBLE-%5BUS-1996-8412.jpg&amp;imgrefurl=https://creekroad.wikispaces.com/Issues&amp;usg=__Ye24M1Ryres8C4UvT93nPumXwSM=&amp;h=390&amp;w=598&amp;sz=42&amp;hl=en&amp;start=18&amp;tbnid=mEXbYYysk29d5M:&amp;tbnh=88&amp;tbnw=135&amp;prev=/images?q=the+crucible&amp;gbv=2&amp;hl=en" TargetMode="External"/><Relationship Id="rId1" Type="http://schemas.openxmlformats.org/officeDocument/2006/relationships/slideLayout" Target="../slideLayouts/slideLayout1.xml"/><Relationship Id="rId6" Type="http://schemas.openxmlformats.org/officeDocument/2006/relationships/hyperlink" Target="http://images.google.co.nz/imgres?imgurl=http://library.wustl.edu/units/westcampus/govdocs/onlinedisplay/Crucible.jpg&amp;imgrefurl=http://library.wustl.edu/units/westcampus/govdocs/onlinedisplay/miller.html&amp;usg=__UH0-ACIniwKCczLYYXzNfJdKzzk=&amp;h=474&amp;w=304&amp;sz=108&amp;hl=en&amp;start=2&amp;tbnid=pvEX8Fr4I83JNM:&amp;tbnh=129&amp;tbnw=83&amp;prev=/images?q=the+crucible&amp;gbv=2&amp;hl=en" TargetMode="External"/><Relationship Id="rId11" Type="http://schemas.openxmlformats.org/officeDocument/2006/relationships/image" Target="../media/image6.jpeg"/><Relationship Id="rId5" Type="http://schemas.openxmlformats.org/officeDocument/2006/relationships/image" Target="../media/image3.jpeg"/><Relationship Id="rId15" Type="http://schemas.openxmlformats.org/officeDocument/2006/relationships/image" Target="../media/image8.jpeg"/><Relationship Id="rId10" Type="http://schemas.openxmlformats.org/officeDocument/2006/relationships/hyperlink" Target="http://images.google.co.nz/imgres?imgurl=http://history.sandiego.edu/gen/filmnotes/images3/crucible1.jpg&amp;imgrefurl=http://history.sandiego.edu/gen/filmnotes/crucible.html&amp;usg=__sM_90CVrTlFEcI9sriLeg0CIyrY=&amp;h=471&amp;w=320&amp;sz=31&amp;hl=en&amp;start=5&amp;tbnid=xRSQnk7ckfmLrM:&amp;tbnh=129&amp;tbnw=88&amp;prev=/images?q=the+crucible&amp;gbv=2&amp;hl=en" TargetMode="External"/><Relationship Id="rId4" Type="http://schemas.openxmlformats.org/officeDocument/2006/relationships/hyperlink" Target="http://images.google.co.nz/imgres?imgurl=http://www.xenia.k12.oh.us/xhs/MediaC/portals/crucible.gif&amp;imgrefurl=http://www.xenia.k12.oh.us/xhs/MediaC/portals/crucible.htm&amp;usg=__aY8o9kHYHPQ9Fw4LbRnb2Ngrq3c=&amp;h=783&amp;w=590&amp;sz=98&amp;hl=en&amp;start=1&amp;tbnid=tm0teDwY0y51IM:&amp;tbnh=143&amp;tbnw=108&amp;prev=/images?q=the+crucible&amp;gbv=2&amp;hl=en" TargetMode="External"/><Relationship Id="rId9" Type="http://schemas.openxmlformats.org/officeDocument/2006/relationships/image" Target="../media/image5.jpeg"/><Relationship Id="rId14" Type="http://schemas.openxmlformats.org/officeDocument/2006/relationships/hyperlink" Target="http://images.google.co.nz/imgres?imgurl=http://www.dusa.dundee.ac.uk/lip/images/shows/g_98_99/The%20Crucible%20Cover.gif&amp;imgrefurl=http://www.dusa.dundee.ac.uk/lip/shows/15_crucible/15_crucible.htm&amp;usg=__cn0Ct_lYXiejSq9SbXiHwOMBpZg=&amp;h=375&amp;w=334&amp;sz=44&amp;hl=en&amp;start=14&amp;tbnid=Wk3sGj8mjlsGKM:&amp;tbnh=122&amp;tbnw=109&amp;prev=/images?q=the+crucible&amp;gbv=2&amp;hl=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857232"/>
            <a:ext cx="8358246" cy="5262979"/>
          </a:xfrm>
          <a:prstGeom prst="rect">
            <a:avLst/>
          </a:prstGeom>
          <a:noFill/>
        </p:spPr>
        <p:txBody>
          <a:bodyPr wrap="square" rtlCol="0">
            <a:spAutoFit/>
          </a:bodyPr>
          <a:lstStyle/>
          <a:p>
            <a:pPr algn="ctr"/>
            <a:r>
              <a:rPr lang="en-NZ" sz="4800" b="1" dirty="0" smtClean="0">
                <a:solidFill>
                  <a:schemeClr val="accent1">
                    <a:lumMod val="60000"/>
                    <a:lumOff val="40000"/>
                  </a:schemeClr>
                </a:solidFill>
                <a:latin typeface="Bookman Old Style" pitchFamily="18" charset="0"/>
              </a:rPr>
              <a:t>3S</a:t>
            </a:r>
          </a:p>
          <a:p>
            <a:pPr algn="ctr"/>
            <a:r>
              <a:rPr lang="en-NZ" sz="4800" b="1" dirty="0" smtClean="0">
                <a:solidFill>
                  <a:schemeClr val="accent1">
                    <a:lumMod val="60000"/>
                    <a:lumOff val="40000"/>
                  </a:schemeClr>
                </a:solidFill>
                <a:latin typeface="Bookman Old Style" pitchFamily="18" charset="0"/>
              </a:rPr>
              <a:t>EXTERNAL TEXT STUDY</a:t>
            </a:r>
          </a:p>
          <a:p>
            <a:pPr algn="ctr"/>
            <a:endParaRPr lang="en-NZ" sz="4800" b="1" dirty="0">
              <a:solidFill>
                <a:schemeClr val="accent1">
                  <a:lumMod val="60000"/>
                  <a:lumOff val="40000"/>
                </a:schemeClr>
              </a:solidFill>
              <a:latin typeface="Bookman Old Style" pitchFamily="18" charset="0"/>
            </a:endParaRPr>
          </a:p>
          <a:p>
            <a:pPr algn="ctr"/>
            <a:r>
              <a:rPr lang="en-NZ" sz="4800" b="1" u="sng" dirty="0" smtClean="0">
                <a:solidFill>
                  <a:schemeClr val="accent1">
                    <a:lumMod val="60000"/>
                    <a:lumOff val="40000"/>
                  </a:schemeClr>
                </a:solidFill>
                <a:latin typeface="Bookman Old Style" pitchFamily="18" charset="0"/>
              </a:rPr>
              <a:t>THE CRUCIBLE</a:t>
            </a:r>
          </a:p>
          <a:p>
            <a:pPr algn="ctr"/>
            <a:r>
              <a:rPr lang="en-NZ" sz="4800" b="1" dirty="0" smtClean="0">
                <a:solidFill>
                  <a:schemeClr val="accent1">
                    <a:lumMod val="60000"/>
                    <a:lumOff val="40000"/>
                  </a:schemeClr>
                </a:solidFill>
                <a:latin typeface="Bookman Old Style" pitchFamily="18" charset="0"/>
              </a:rPr>
              <a:t>BY ARTHUR MILLER</a:t>
            </a:r>
          </a:p>
          <a:p>
            <a:pPr algn="ctr"/>
            <a:endParaRPr lang="en-NZ" sz="4800" b="1" dirty="0" smtClean="0">
              <a:solidFill>
                <a:srgbClr val="FF0000"/>
              </a:solidFill>
              <a:latin typeface="Snap ITC" pitchFamily="82" charset="0"/>
            </a:endParaRPr>
          </a:p>
          <a:p>
            <a:pPr algn="ctr"/>
            <a:endParaRPr lang="en-NZ" sz="4800" b="1" dirty="0">
              <a:solidFill>
                <a:srgbClr val="FF0000"/>
              </a:solidFill>
              <a:latin typeface="Snap ITC" pitchFamily="82" charset="0"/>
            </a:endParaRPr>
          </a:p>
        </p:txBody>
      </p:sp>
      <p:pic>
        <p:nvPicPr>
          <p:cNvPr id="14338" name="Picture 2" descr="http://tbn0.google.com/images?q=tbn:8CxMpHCnBTLIHM:http://www.impawards.com/1996/posters/crucible.jpg">
            <a:hlinkClick r:id="rId2"/>
          </p:cNvPr>
          <p:cNvPicPr>
            <a:picLocks noChangeAspect="1" noChangeArrowheads="1"/>
          </p:cNvPicPr>
          <p:nvPr/>
        </p:nvPicPr>
        <p:blipFill>
          <a:blip r:embed="rId3"/>
          <a:srcRect/>
          <a:stretch>
            <a:fillRect/>
          </a:stretch>
        </p:blipFill>
        <p:spPr bwMode="auto">
          <a:xfrm>
            <a:off x="4214810" y="4857760"/>
            <a:ext cx="933450" cy="1285876"/>
          </a:xfrm>
          <a:prstGeom prst="rect">
            <a:avLst/>
          </a:prstGeom>
          <a:noFill/>
        </p:spPr>
      </p:pic>
      <p:pic>
        <p:nvPicPr>
          <p:cNvPr id="14340" name="Picture 4" descr="http://tbn1.google.com/images?q=tbn:tm0teDwY0y51IM:http://www.xenia.k12.oh.us/xhs/MediaC/portals/crucible.gif">
            <a:hlinkClick r:id="rId4"/>
          </p:cNvPr>
          <p:cNvPicPr>
            <a:picLocks noChangeAspect="1" noChangeArrowheads="1"/>
          </p:cNvPicPr>
          <p:nvPr/>
        </p:nvPicPr>
        <p:blipFill>
          <a:blip r:embed="rId5"/>
          <a:srcRect/>
          <a:stretch>
            <a:fillRect/>
          </a:stretch>
        </p:blipFill>
        <p:spPr bwMode="auto">
          <a:xfrm>
            <a:off x="428596" y="5072074"/>
            <a:ext cx="1028700" cy="1362075"/>
          </a:xfrm>
          <a:prstGeom prst="rect">
            <a:avLst/>
          </a:prstGeom>
          <a:noFill/>
        </p:spPr>
      </p:pic>
      <p:pic>
        <p:nvPicPr>
          <p:cNvPr id="14342" name="Picture 6" descr="http://tbn3.google.com/images?q=tbn:pvEX8Fr4I83JNM:http://library.wustl.edu/units/westcampus/govdocs/onlinedisplay/Crucible.jpg">
            <a:hlinkClick r:id="rId6"/>
          </p:cNvPr>
          <p:cNvPicPr>
            <a:picLocks noChangeAspect="1" noChangeArrowheads="1"/>
          </p:cNvPicPr>
          <p:nvPr/>
        </p:nvPicPr>
        <p:blipFill>
          <a:blip r:embed="rId7"/>
          <a:srcRect/>
          <a:stretch>
            <a:fillRect/>
          </a:stretch>
        </p:blipFill>
        <p:spPr bwMode="auto">
          <a:xfrm>
            <a:off x="2500298" y="4857760"/>
            <a:ext cx="790575" cy="1228726"/>
          </a:xfrm>
          <a:prstGeom prst="rect">
            <a:avLst/>
          </a:prstGeom>
          <a:noFill/>
        </p:spPr>
      </p:pic>
      <p:pic>
        <p:nvPicPr>
          <p:cNvPr id="14344" name="Picture 8" descr="http://tbn2.google.com/images?q=tbn:-HDaIGW11jeQ0M:http://www.greatlakestheater.org/season/images/crucible.jpg">
            <a:hlinkClick r:id="rId8"/>
          </p:cNvPr>
          <p:cNvPicPr>
            <a:picLocks noChangeAspect="1" noChangeArrowheads="1"/>
          </p:cNvPicPr>
          <p:nvPr/>
        </p:nvPicPr>
        <p:blipFill>
          <a:blip r:embed="rId9"/>
          <a:srcRect/>
          <a:stretch>
            <a:fillRect/>
          </a:stretch>
        </p:blipFill>
        <p:spPr bwMode="auto">
          <a:xfrm>
            <a:off x="6500826" y="5143512"/>
            <a:ext cx="1257300" cy="942976"/>
          </a:xfrm>
          <a:prstGeom prst="rect">
            <a:avLst/>
          </a:prstGeom>
          <a:noFill/>
        </p:spPr>
      </p:pic>
      <p:pic>
        <p:nvPicPr>
          <p:cNvPr id="14346" name="Picture 10" descr="http://tbn0.google.com/images?q=tbn:xRSQnk7ckfmLrM:http://history.sandiego.edu/gen/filmnotes/images3/crucible1.jpg">
            <a:hlinkClick r:id="rId10"/>
          </p:cNvPr>
          <p:cNvPicPr>
            <a:picLocks noChangeAspect="1" noChangeArrowheads="1"/>
          </p:cNvPicPr>
          <p:nvPr/>
        </p:nvPicPr>
        <p:blipFill>
          <a:blip r:embed="rId11"/>
          <a:srcRect/>
          <a:stretch>
            <a:fillRect/>
          </a:stretch>
        </p:blipFill>
        <p:spPr bwMode="auto">
          <a:xfrm>
            <a:off x="1285852" y="285728"/>
            <a:ext cx="838200" cy="1228726"/>
          </a:xfrm>
          <a:prstGeom prst="rect">
            <a:avLst/>
          </a:prstGeom>
          <a:noFill/>
        </p:spPr>
      </p:pic>
      <p:pic>
        <p:nvPicPr>
          <p:cNvPr id="14348" name="Picture 12" descr="http://tbn2.google.com/images?q=tbn:RORSrypl2-HmzM:http://www.filmreference.com/images/sjff_03_img1043.jpg">
            <a:hlinkClick r:id="rId12"/>
          </p:cNvPr>
          <p:cNvPicPr>
            <a:picLocks noChangeAspect="1" noChangeArrowheads="1"/>
          </p:cNvPicPr>
          <p:nvPr/>
        </p:nvPicPr>
        <p:blipFill>
          <a:blip r:embed="rId13"/>
          <a:srcRect/>
          <a:stretch>
            <a:fillRect/>
          </a:stretch>
        </p:blipFill>
        <p:spPr bwMode="auto">
          <a:xfrm>
            <a:off x="500034" y="2571744"/>
            <a:ext cx="1247775" cy="942976"/>
          </a:xfrm>
          <a:prstGeom prst="rect">
            <a:avLst/>
          </a:prstGeom>
          <a:noFill/>
        </p:spPr>
      </p:pic>
      <p:pic>
        <p:nvPicPr>
          <p:cNvPr id="14350" name="Picture 14" descr="http://tbn0.google.com/images?q=tbn:Wk3sGj8mjlsGKM:http://www.dusa.dundee.ac.uk/lip/images/shows/g_98_99/The%2520Crucible%2520Cover.gif">
            <a:hlinkClick r:id="rId14"/>
          </p:cNvPr>
          <p:cNvPicPr>
            <a:picLocks noChangeAspect="1" noChangeArrowheads="1"/>
          </p:cNvPicPr>
          <p:nvPr/>
        </p:nvPicPr>
        <p:blipFill>
          <a:blip r:embed="rId15"/>
          <a:srcRect/>
          <a:stretch>
            <a:fillRect/>
          </a:stretch>
        </p:blipFill>
        <p:spPr bwMode="auto">
          <a:xfrm>
            <a:off x="6143636" y="0"/>
            <a:ext cx="1038225" cy="1162050"/>
          </a:xfrm>
          <a:prstGeom prst="rect">
            <a:avLst/>
          </a:prstGeom>
          <a:noFill/>
        </p:spPr>
      </p:pic>
      <p:pic>
        <p:nvPicPr>
          <p:cNvPr id="14352" name="Picture 16" descr="http://tbn3.google.com/images?q=tbn:mEXbYYysk29d5M:http://image.guim.co.uk/Guardian/arts/gallery/2008/mar/20/1/GD6647819%40THE-CRUCIBLE-%255BUS-1996-8412.jpg">
            <a:hlinkClick r:id="rId16"/>
          </p:cNvPr>
          <p:cNvPicPr>
            <a:picLocks noChangeAspect="1" noChangeArrowheads="1"/>
          </p:cNvPicPr>
          <p:nvPr/>
        </p:nvPicPr>
        <p:blipFill>
          <a:blip r:embed="rId17"/>
          <a:srcRect/>
          <a:stretch>
            <a:fillRect/>
          </a:stretch>
        </p:blipFill>
        <p:spPr bwMode="auto">
          <a:xfrm>
            <a:off x="7358082" y="3000372"/>
            <a:ext cx="1285875" cy="838201"/>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785794"/>
            <a:ext cx="7929618" cy="2862322"/>
          </a:xfrm>
          <a:prstGeom prst="rect">
            <a:avLst/>
          </a:prstGeom>
          <a:noFill/>
        </p:spPr>
        <p:txBody>
          <a:bodyPr wrap="square" rtlCol="0">
            <a:spAutoFit/>
          </a:bodyPr>
          <a:lstStyle/>
          <a:p>
            <a:r>
              <a:rPr lang="en-NZ" sz="2000" b="1" u="sng" dirty="0" smtClean="0">
                <a:solidFill>
                  <a:srgbClr val="00B0F0"/>
                </a:solidFill>
                <a:latin typeface="Century Gothic" pitchFamily="34" charset="0"/>
              </a:rPr>
              <a:t>NOTES / Ideas:</a:t>
            </a:r>
            <a:endParaRPr lang="en-NZ" sz="2000" b="1" u="sng" dirty="0" smtClean="0">
              <a:solidFill>
                <a:srgbClr val="00B0F0"/>
              </a:solidFill>
              <a:latin typeface="Century Gothic" pitchFamily="34" charset="0"/>
            </a:endParaRPr>
          </a:p>
          <a:p>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FEAR OF LOSING THE LITTLE THEY HAVE</a:t>
            </a:r>
          </a:p>
          <a:p>
            <a:endParaRPr lang="en-NZ" sz="2000" b="1" dirty="0">
              <a:solidFill>
                <a:srgbClr val="00B0F0"/>
              </a:solidFill>
              <a:latin typeface="Century Gothic" pitchFamily="34" charset="0"/>
            </a:endParaRPr>
          </a:p>
          <a:p>
            <a:r>
              <a:rPr lang="en-NZ" sz="2000" b="1" dirty="0" smtClean="0">
                <a:solidFill>
                  <a:srgbClr val="00B0F0"/>
                </a:solidFill>
                <a:latin typeface="Century Gothic" pitchFamily="34" charset="0"/>
              </a:rPr>
              <a:t>RELIANCE AND CONNECTION TO PEOPLE THEY LOATH</a:t>
            </a:r>
          </a:p>
          <a:p>
            <a:endParaRPr lang="en-NZ" sz="2000" b="1" dirty="0">
              <a:solidFill>
                <a:srgbClr val="00B0F0"/>
              </a:solidFill>
              <a:latin typeface="Century Gothic" pitchFamily="34" charset="0"/>
            </a:endParaRPr>
          </a:p>
          <a:p>
            <a:r>
              <a:rPr lang="en-NZ" sz="2000" b="1" dirty="0" smtClean="0">
                <a:solidFill>
                  <a:srgbClr val="00B0F0"/>
                </a:solidFill>
                <a:latin typeface="Century Gothic" pitchFamily="34" charset="0"/>
              </a:rPr>
              <a:t>FEAR OF WHAT COULD HAPPEN AND FEARING THE WORST</a:t>
            </a:r>
          </a:p>
          <a:p>
            <a:endParaRPr lang="en-NZ" sz="2000" b="1" dirty="0">
              <a:solidFill>
                <a:srgbClr val="00B0F0"/>
              </a:solidFill>
              <a:latin typeface="Century Gothic" pitchFamily="34" charset="0"/>
            </a:endParaRPr>
          </a:p>
          <a:p>
            <a:r>
              <a:rPr lang="en-NZ" sz="2000" b="1" dirty="0" smtClean="0">
                <a:solidFill>
                  <a:srgbClr val="00B0F0"/>
                </a:solidFill>
                <a:latin typeface="Century Gothic" pitchFamily="34" charset="0"/>
              </a:rPr>
              <a:t>HYSTERIA AND PANIC THAT SNOWBALLS</a:t>
            </a:r>
            <a:endParaRPr lang="en-NZ" sz="2000" b="1" dirty="0">
              <a:solidFill>
                <a:srgbClr val="00B0F0"/>
              </a:solidFill>
              <a:latin typeface="Century Gothic"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214290"/>
            <a:ext cx="8643998" cy="6863417"/>
          </a:xfrm>
          <a:prstGeom prst="rect">
            <a:avLst/>
          </a:prstGeom>
          <a:noFill/>
        </p:spPr>
        <p:txBody>
          <a:bodyPr wrap="square" rtlCol="0">
            <a:spAutoFit/>
          </a:bodyPr>
          <a:lstStyle/>
          <a:p>
            <a:r>
              <a:rPr lang="en-NZ" sz="2000" b="1" u="sng" dirty="0" smtClean="0">
                <a:solidFill>
                  <a:srgbClr val="00B0F0"/>
                </a:solidFill>
                <a:latin typeface="Century Gothic" pitchFamily="34" charset="0"/>
              </a:rPr>
              <a:t>Character </a:t>
            </a:r>
            <a:r>
              <a:rPr lang="en-NZ" sz="2000" b="1" u="sng" dirty="0" smtClean="0">
                <a:solidFill>
                  <a:srgbClr val="00B0F0"/>
                </a:solidFill>
                <a:latin typeface="Century Gothic" pitchFamily="34" charset="0"/>
              </a:rPr>
              <a:t>Motivation</a:t>
            </a:r>
            <a:endParaRPr lang="en-NZ" sz="2000" b="1" u="sng" dirty="0" smtClean="0">
              <a:solidFill>
                <a:srgbClr val="00B0F0"/>
              </a:solidFill>
              <a:latin typeface="Century Gothic" pitchFamily="34" charset="0"/>
            </a:endParaRPr>
          </a:p>
          <a:p>
            <a:endParaRPr lang="en-NZ" sz="2000" b="1" dirty="0">
              <a:solidFill>
                <a:srgbClr val="00B0F0"/>
              </a:solidFill>
              <a:latin typeface="Century Gothic" pitchFamily="34" charset="0"/>
            </a:endParaRPr>
          </a:p>
          <a:p>
            <a:r>
              <a:rPr lang="en-NZ" sz="2000" b="1" dirty="0" smtClean="0">
                <a:solidFill>
                  <a:srgbClr val="00B0F0"/>
                </a:solidFill>
                <a:latin typeface="Century Gothic" pitchFamily="34" charset="0"/>
              </a:rPr>
              <a:t>Proctor	</a:t>
            </a:r>
            <a:r>
              <a:rPr lang="en-NZ" sz="2000" b="1" dirty="0" smtClean="0">
                <a:solidFill>
                  <a:srgbClr val="00B0F0"/>
                </a:solidFill>
                <a:latin typeface="Century Gothic" pitchFamily="34" charset="0"/>
              </a:rPr>
              <a:t>- justice, he has moral conviction, cares for community and innocent people.</a:t>
            </a:r>
          </a:p>
          <a:p>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Elizabeth- good Puritan wife, protecting John, honest, cold and uncaring.</a:t>
            </a:r>
          </a:p>
          <a:p>
            <a:r>
              <a:rPr lang="en-NZ" sz="2000" b="1" dirty="0" smtClean="0">
                <a:solidFill>
                  <a:srgbClr val="00B0F0"/>
                </a:solidFill>
                <a:latin typeface="Century Gothic" pitchFamily="34" charset="0"/>
              </a:rPr>
              <a:t>		</a:t>
            </a:r>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Parris</a:t>
            </a:r>
            <a:r>
              <a:rPr lang="en-NZ" sz="2000" b="1" dirty="0" smtClean="0">
                <a:solidFill>
                  <a:srgbClr val="00B0F0"/>
                </a:solidFill>
                <a:latin typeface="Century Gothic" pitchFamily="34" charset="0"/>
              </a:rPr>
              <a:t>- fear for himself and his position, reputation and status, selfish. </a:t>
            </a:r>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		</a:t>
            </a:r>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Abigail- wants Proctor, will do anything to get him, revenge, power and control over people, manipulative of people’s failings. </a:t>
            </a:r>
          </a:p>
          <a:p>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Mary Warren- fear of the girls and retribution, guilt and wants to do the best thing, weak and learns to blames others when it gets too hard to be strong.</a:t>
            </a:r>
          </a:p>
          <a:p>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Ann Putnam- started whole event of involving </a:t>
            </a:r>
            <a:r>
              <a:rPr lang="en-NZ" sz="2000" b="1" dirty="0" err="1" smtClean="0">
                <a:solidFill>
                  <a:srgbClr val="00B0F0"/>
                </a:solidFill>
                <a:latin typeface="Century Gothic" pitchFamily="34" charset="0"/>
              </a:rPr>
              <a:t>Tituba</a:t>
            </a:r>
            <a:r>
              <a:rPr lang="en-NZ" sz="2000" b="1" dirty="0" smtClean="0">
                <a:solidFill>
                  <a:srgbClr val="00B0F0"/>
                </a:solidFill>
                <a:latin typeface="Century Gothic" pitchFamily="34" charset="0"/>
              </a:rPr>
              <a:t>, looking for someone to blame,  failed as a good wife, bitter.</a:t>
            </a:r>
          </a:p>
          <a:p>
            <a:r>
              <a:rPr lang="en-NZ" sz="2000" b="1" dirty="0" smtClean="0">
                <a:solidFill>
                  <a:srgbClr val="00B0F0"/>
                </a:solidFill>
                <a:latin typeface="Century Gothic" pitchFamily="34" charset="0"/>
              </a:rPr>
              <a:t>	</a:t>
            </a:r>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Thomas Putnam- greed, land and money. </a:t>
            </a:r>
          </a:p>
          <a:p>
            <a:r>
              <a:rPr lang="en-NZ" sz="2000" b="1" dirty="0" smtClean="0">
                <a:solidFill>
                  <a:srgbClr val="00B0F0"/>
                </a:solidFill>
                <a:latin typeface="Century Gothic" pitchFamily="34" charset="0"/>
              </a:rPr>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500042"/>
            <a:ext cx="8501122" cy="5816977"/>
          </a:xfrm>
          <a:prstGeom prst="rect">
            <a:avLst/>
          </a:prstGeom>
          <a:noFill/>
        </p:spPr>
        <p:txBody>
          <a:bodyPr wrap="square" rtlCol="0">
            <a:spAutoFit/>
          </a:bodyPr>
          <a:lstStyle/>
          <a:p>
            <a:r>
              <a:rPr lang="en-NZ" sz="2000" b="1" u="sng" dirty="0" smtClean="0">
                <a:solidFill>
                  <a:srgbClr val="00B0F0"/>
                </a:solidFill>
                <a:latin typeface="Century Gothic" pitchFamily="34" charset="0"/>
              </a:rPr>
              <a:t>Giles Corey- </a:t>
            </a:r>
            <a:r>
              <a:rPr lang="en-NZ" sz="2000" b="1" dirty="0" smtClean="0">
                <a:solidFill>
                  <a:srgbClr val="00B0F0"/>
                </a:solidFill>
                <a:latin typeface="Century Gothic" pitchFamily="34" charset="0"/>
              </a:rPr>
              <a:t>loyal, protective, people should get what is owed to them, dies so that his sons can inherit his land rather than Putnam buying it, stubborn.</a:t>
            </a:r>
            <a:endParaRPr lang="en-NZ" sz="2000" b="1" dirty="0" smtClean="0">
              <a:solidFill>
                <a:srgbClr val="00B0F0"/>
              </a:solidFill>
              <a:latin typeface="Century Gothic" pitchFamily="34" charset="0"/>
            </a:endParaRPr>
          </a:p>
          <a:p>
            <a:r>
              <a:rPr lang="en-NZ" sz="2000" b="1" dirty="0" smtClean="0">
                <a:solidFill>
                  <a:srgbClr val="00B0F0"/>
                </a:solidFill>
                <a:latin typeface="Century Gothic" pitchFamily="34" charset="0"/>
              </a:rPr>
              <a:t>		</a:t>
            </a:r>
          </a:p>
          <a:p>
            <a:r>
              <a:rPr lang="en-NZ" sz="2000" b="1" u="sng" dirty="0" smtClean="0">
                <a:solidFill>
                  <a:srgbClr val="00B0F0"/>
                </a:solidFill>
                <a:latin typeface="Century Gothic" pitchFamily="34" charset="0"/>
              </a:rPr>
              <a:t>John Hale- </a:t>
            </a:r>
            <a:r>
              <a:rPr lang="en-NZ" sz="2000" b="1" dirty="0" smtClean="0">
                <a:solidFill>
                  <a:srgbClr val="00B0F0"/>
                </a:solidFill>
                <a:latin typeface="Century Gothic" pitchFamily="34" charset="0"/>
              </a:rPr>
              <a:t>believes in God and devil and witches, thinks that he can stop the witches in Salem, quits the court because he believes it to be fake, comes back to try and get people to confess to cleanse his own soul and to genuinely save people he cares about.</a:t>
            </a:r>
            <a:endParaRPr lang="en-NZ" sz="2000" b="1" dirty="0" smtClean="0">
              <a:solidFill>
                <a:srgbClr val="00B0F0"/>
              </a:solidFill>
              <a:latin typeface="Century Gothic" pitchFamily="34" charset="0"/>
            </a:endParaRPr>
          </a:p>
          <a:p>
            <a:endParaRPr lang="en-NZ" sz="2000" b="1" dirty="0" smtClean="0">
              <a:solidFill>
                <a:srgbClr val="00B0F0"/>
              </a:solidFill>
              <a:latin typeface="Century Gothic" pitchFamily="34" charset="0"/>
            </a:endParaRPr>
          </a:p>
          <a:p>
            <a:r>
              <a:rPr lang="en-NZ" sz="2000" b="1" u="sng" dirty="0" err="1" smtClean="0">
                <a:solidFill>
                  <a:srgbClr val="00B0F0"/>
                </a:solidFill>
                <a:latin typeface="Century Gothic" pitchFamily="34" charset="0"/>
              </a:rPr>
              <a:t>Danforth</a:t>
            </a:r>
            <a:r>
              <a:rPr lang="en-NZ" sz="2000" b="1" u="sng" dirty="0" smtClean="0">
                <a:solidFill>
                  <a:srgbClr val="00B0F0"/>
                </a:solidFill>
                <a:latin typeface="Century Gothic" pitchFamily="34" charset="0"/>
              </a:rPr>
              <a:t>-</a:t>
            </a:r>
            <a:r>
              <a:rPr lang="en-NZ" sz="2000" b="1" dirty="0" smtClean="0">
                <a:solidFill>
                  <a:srgbClr val="00B0F0"/>
                </a:solidFill>
                <a:latin typeface="Century Gothic" pitchFamily="34" charset="0"/>
              </a:rPr>
              <a:t> power  and self-importance, sees himself as directly doing the work of God, can’t admit he is wrong as that would mean God was wrong, </a:t>
            </a:r>
          </a:p>
          <a:p>
            <a:endParaRPr lang="en-NZ" sz="2800" b="1" dirty="0" smtClean="0">
              <a:solidFill>
                <a:srgbClr val="00B0F0"/>
              </a:solidFill>
              <a:latin typeface="Century Gothic" pitchFamily="34" charset="0"/>
            </a:endParaRPr>
          </a:p>
          <a:p>
            <a:r>
              <a:rPr lang="en-NZ" sz="2400" b="1" dirty="0" smtClean="0">
                <a:solidFill>
                  <a:srgbClr val="00B0F0"/>
                </a:solidFill>
                <a:latin typeface="Century Gothic" pitchFamily="34" charset="0"/>
              </a:rPr>
              <a:t>Rebecca </a:t>
            </a:r>
            <a:r>
              <a:rPr lang="en-NZ" sz="2400" b="1" dirty="0" smtClean="0">
                <a:solidFill>
                  <a:srgbClr val="00B0F0"/>
                </a:solidFill>
                <a:latin typeface="Century Gothic" pitchFamily="34" charset="0"/>
              </a:rPr>
              <a:t>Nurse- doesn’t have fear because she knows that God will save her, will not tell a lie, a true believer. </a:t>
            </a:r>
            <a:endParaRPr lang="en-NZ" sz="2400" b="1" dirty="0" smtClean="0">
              <a:solidFill>
                <a:srgbClr val="00B0F0"/>
              </a:solidFill>
              <a:latin typeface="Century Gothic" pitchFamily="34" charset="0"/>
            </a:endParaRPr>
          </a:p>
          <a:p>
            <a:r>
              <a:rPr lang="en-NZ" sz="2800" b="1" dirty="0" smtClean="0">
                <a:solidFill>
                  <a:srgbClr val="00B0F0"/>
                </a:solidFill>
                <a:latin typeface="Century Gothic" pitchFamily="34" charset="0"/>
              </a:rPr>
              <a:t>		</a:t>
            </a:r>
          </a:p>
          <a:p>
            <a:endParaRPr lang="en-NZ" sz="2800" b="1" dirty="0">
              <a:solidFill>
                <a:srgbClr val="00B0F0"/>
              </a:solidFill>
              <a:latin typeface="Century Gothic"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642918"/>
            <a:ext cx="8286808" cy="646331"/>
          </a:xfrm>
          <a:prstGeom prst="rect">
            <a:avLst/>
          </a:prstGeom>
          <a:noFill/>
        </p:spPr>
        <p:txBody>
          <a:bodyPr wrap="square" rtlCol="0">
            <a:spAutoFit/>
          </a:bodyPr>
          <a:lstStyle/>
          <a:p>
            <a:r>
              <a:rPr lang="en-NZ" dirty="0" smtClean="0"/>
              <a:t>Communists = witches pg 28/9</a:t>
            </a:r>
          </a:p>
          <a:p>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79</TotalTime>
  <Words>81</Words>
  <Application>Microsoft Office PowerPoint</Application>
  <PresentationFormat>On-screen Show (4:3)</PresentationFormat>
  <Paragraphs>39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Slide 1</vt:lpstr>
      <vt:lpstr>Slide 2</vt:lpstr>
      <vt:lpstr>Slide 3</vt:lpstr>
      <vt:lpstr>Slide 4</vt:lpstr>
      <vt:lpstr>Slide 5</vt:lpstr>
      <vt:lpstr>Slide 6</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lotush</dc:creator>
  <cp:lastModifiedBy>lotush</cp:lastModifiedBy>
  <cp:revision>13</cp:revision>
  <dcterms:created xsi:type="dcterms:W3CDTF">2009-08-13T00:59:42Z</dcterms:created>
  <dcterms:modified xsi:type="dcterms:W3CDTF">2009-09-06T22:04:22Z</dcterms:modified>
</cp:coreProperties>
</file>